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335" r:id="rId2"/>
    <p:sldId id="367" r:id="rId3"/>
    <p:sldId id="338" r:id="rId4"/>
    <p:sldId id="339" r:id="rId5"/>
    <p:sldId id="369" r:id="rId6"/>
    <p:sldId id="334" r:id="rId7"/>
    <p:sldId id="344" r:id="rId8"/>
    <p:sldId id="336" r:id="rId9"/>
    <p:sldId id="337" r:id="rId10"/>
    <p:sldId id="345" r:id="rId11"/>
    <p:sldId id="352" r:id="rId12"/>
    <p:sldId id="353" r:id="rId13"/>
    <p:sldId id="354" r:id="rId14"/>
    <p:sldId id="355" r:id="rId15"/>
    <p:sldId id="333" r:id="rId16"/>
    <p:sldId id="340" r:id="rId17"/>
    <p:sldId id="341" r:id="rId18"/>
    <p:sldId id="342" r:id="rId19"/>
    <p:sldId id="343" r:id="rId20"/>
    <p:sldId id="362" r:id="rId21"/>
    <p:sldId id="371" r:id="rId22"/>
    <p:sldId id="361" r:id="rId23"/>
    <p:sldId id="364" r:id="rId24"/>
    <p:sldId id="363" r:id="rId25"/>
    <p:sldId id="365" r:id="rId26"/>
    <p:sldId id="370" r:id="rId27"/>
    <p:sldId id="366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  <a:srgbClr val="FF7C80"/>
    <a:srgbClr val="FF9999"/>
    <a:srgbClr val="FF99CC"/>
    <a:srgbClr val="8CD8DC"/>
    <a:srgbClr val="81D5D9"/>
    <a:srgbClr val="4BC3C9"/>
    <a:srgbClr val="319CA1"/>
    <a:srgbClr val="E08AC7"/>
    <a:srgbClr val="4F81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83" autoAdjust="0"/>
    <p:restoredTop sz="94778" autoAdjust="0"/>
  </p:normalViewPr>
  <p:slideViewPr>
    <p:cSldViewPr>
      <p:cViewPr>
        <p:scale>
          <a:sx n="41" d="100"/>
          <a:sy n="41" d="100"/>
        </p:scale>
        <p:origin x="-1362" y="-2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39" d="100"/>
        <a:sy n="39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77E11-B13C-486A-8FB2-C53926082692}" type="datetimeFigureOut">
              <a:rPr lang="en-US" smtClean="0"/>
              <a:pPr/>
              <a:t>8/26/2013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71A07-971A-4D3E-98AA-92F5E8C13B5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4309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77E11-B13C-486A-8FB2-C53926082692}" type="datetimeFigureOut">
              <a:rPr lang="en-US" smtClean="0"/>
              <a:pPr/>
              <a:t>8/26/2013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71A07-971A-4D3E-98AA-92F5E8C13B5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51436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77E11-B13C-486A-8FB2-C53926082692}" type="datetimeFigureOut">
              <a:rPr lang="en-US" smtClean="0"/>
              <a:pPr/>
              <a:t>8/26/2013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71A07-971A-4D3E-98AA-92F5E8C13B5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2262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77E11-B13C-486A-8FB2-C53926082692}" type="datetimeFigureOut">
              <a:rPr lang="en-US" smtClean="0"/>
              <a:pPr/>
              <a:t>8/26/2013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71A07-971A-4D3E-98AA-92F5E8C13B5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9235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77E11-B13C-486A-8FB2-C53926082692}" type="datetimeFigureOut">
              <a:rPr lang="en-US" smtClean="0"/>
              <a:pPr/>
              <a:t>8/26/2013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71A07-971A-4D3E-98AA-92F5E8C13B5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1856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77E11-B13C-486A-8FB2-C53926082692}" type="datetimeFigureOut">
              <a:rPr lang="en-US" smtClean="0"/>
              <a:pPr/>
              <a:t>8/26/2013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71A07-971A-4D3E-98AA-92F5E8C13B5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945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77E11-B13C-486A-8FB2-C53926082692}" type="datetimeFigureOut">
              <a:rPr lang="en-US" smtClean="0"/>
              <a:pPr/>
              <a:t>8/26/2013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71A07-971A-4D3E-98AA-92F5E8C13B5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1815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77E11-B13C-486A-8FB2-C53926082692}" type="datetimeFigureOut">
              <a:rPr lang="en-US" smtClean="0"/>
              <a:pPr/>
              <a:t>8/26/2013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71A07-971A-4D3E-98AA-92F5E8C13B5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23658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77E11-B13C-486A-8FB2-C53926082692}" type="datetimeFigureOut">
              <a:rPr lang="en-US" smtClean="0"/>
              <a:pPr/>
              <a:t>8/26/2013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71A07-971A-4D3E-98AA-92F5E8C13B5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4383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77E11-B13C-486A-8FB2-C53926082692}" type="datetimeFigureOut">
              <a:rPr lang="en-US" smtClean="0"/>
              <a:pPr/>
              <a:t>8/26/2013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71A07-971A-4D3E-98AA-92F5E8C13B5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7769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77E11-B13C-486A-8FB2-C53926082692}" type="datetimeFigureOut">
              <a:rPr lang="en-US" smtClean="0"/>
              <a:pPr/>
              <a:t>8/26/2013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71A07-971A-4D3E-98AA-92F5E8C13B5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1814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077E11-B13C-486A-8FB2-C53926082692}" type="datetimeFigureOut">
              <a:rPr lang="en-US" smtClean="0"/>
              <a:pPr/>
              <a:t>8/26/2013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071A07-971A-4D3E-98AA-92F5E8C13B5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4995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jpeg"/><Relationship Id="rId7" Type="http://schemas.openxmlformats.org/officeDocument/2006/relationships/image" Target="../media/image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g"/><Relationship Id="rId3" Type="http://schemas.openxmlformats.org/officeDocument/2006/relationships/image" Target="../media/image22.jpg"/><Relationship Id="rId7" Type="http://schemas.openxmlformats.org/officeDocument/2006/relationships/image" Target="../media/image26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g"/><Relationship Id="rId5" Type="http://schemas.openxmlformats.org/officeDocument/2006/relationships/image" Target="../media/image24.jpg"/><Relationship Id="rId4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g"/><Relationship Id="rId3" Type="http://schemas.openxmlformats.org/officeDocument/2006/relationships/image" Target="../media/image28.jpg"/><Relationship Id="rId7" Type="http://schemas.openxmlformats.org/officeDocument/2006/relationships/image" Target="../media/image32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g"/><Relationship Id="rId5" Type="http://schemas.openxmlformats.org/officeDocument/2006/relationships/image" Target="../media/image30.jpg"/><Relationship Id="rId10" Type="http://schemas.openxmlformats.org/officeDocument/2006/relationships/image" Target="../media/image9.jpg"/><Relationship Id="rId4" Type="http://schemas.openxmlformats.org/officeDocument/2006/relationships/image" Target="../media/image29.jpg"/><Relationship Id="rId9" Type="http://schemas.openxmlformats.org/officeDocument/2006/relationships/image" Target="../media/image34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g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2.wmf"/><Relationship Id="rId4" Type="http://schemas.openxmlformats.org/officeDocument/2006/relationships/oleObject" Target="../embeddings/oleObject1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g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g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g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eyve-ve-Sebzelerin-Faydalari-4d36cdbca8edf1.jpg"/>
          <p:cNvPicPr>
            <a:picLocks noChangeAspect="1"/>
          </p:cNvPicPr>
          <p:nvPr/>
        </p:nvPicPr>
        <p:blipFill>
          <a:blip r:embed="rId3">
            <a:lum bright="10000"/>
          </a:blip>
          <a:stretch>
            <a:fillRect/>
          </a:stretch>
        </p:blipFill>
        <p:spPr>
          <a:xfrm>
            <a:off x="1295400" y="2133600"/>
            <a:ext cx="7188200" cy="44958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800" y="228600"/>
            <a:ext cx="1809750" cy="25908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304800"/>
            <a:ext cx="1809750" cy="2590800"/>
          </a:xfrm>
          <a:prstGeom prst="rect">
            <a:avLst/>
          </a:prstGeom>
        </p:spPr>
      </p:pic>
      <p:sp>
        <p:nvSpPr>
          <p:cNvPr id="15" name="Rounded Rectangle 14"/>
          <p:cNvSpPr/>
          <p:nvPr/>
        </p:nvSpPr>
        <p:spPr>
          <a:xfrm>
            <a:off x="1981200" y="533400"/>
            <a:ext cx="5334000" cy="11430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Plain">
              <a:avLst/>
            </a:prstTxWarp>
          </a:bodyPr>
          <a:lstStyle/>
          <a:p>
            <a:pPr algn="ctr"/>
            <a:r>
              <a:rPr lang="bn-BD" sz="7200" b="1" dirty="0" smtClean="0">
                <a:solidFill>
                  <a:srgbClr val="FF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সবাইকে শুভেচ্ছা </a:t>
            </a:r>
            <a:endParaRPr lang="en-US" sz="7200" b="1" dirty="0">
              <a:solidFill>
                <a:srgbClr val="FF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12-Point Star 16"/>
          <p:cNvSpPr/>
          <p:nvPr/>
        </p:nvSpPr>
        <p:spPr>
          <a:xfrm>
            <a:off x="7391400" y="228600"/>
            <a:ext cx="1295400" cy="1143000"/>
          </a:xfrm>
          <a:prstGeom prst="star12">
            <a:avLst>
              <a:gd name="adj" fmla="val 22306"/>
            </a:avLst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12-Point Star 17"/>
          <p:cNvSpPr/>
          <p:nvPr/>
        </p:nvSpPr>
        <p:spPr>
          <a:xfrm>
            <a:off x="381000" y="228600"/>
            <a:ext cx="1295400" cy="1143000"/>
          </a:xfrm>
          <a:prstGeom prst="star12">
            <a:avLst>
              <a:gd name="adj" fmla="val 22306"/>
            </a:avLst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800" y="23446"/>
            <a:ext cx="4648200" cy="342900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9052" y="3429000"/>
            <a:ext cx="4634948" cy="342900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86" y="2628"/>
            <a:ext cx="4475922" cy="350520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65786"/>
            <a:ext cx="44958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1012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34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0" dur="10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2" dur="5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3" dur="5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4" dur="5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21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16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8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2.63279E-6 L 0.64584 -0.55981 " pathEditMode="relative" rAng="0" ptsTypes="AA">
                                      <p:cBhvr>
                                        <p:cTn id="23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292" y="-27991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2.10162E-6 L 0.7618 0.34919 " pathEditMode="relative" rAng="0" ptsTypes="AA">
                                      <p:cBhvr>
                                        <p:cTn id="25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090" y="17460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4.64203E-6 L -0.59705 -0.57645 " pathEditMode="relative" rAng="0" ptsTypes="AA">
                                      <p:cBhvr>
                                        <p:cTn id="27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844" y="-28822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3.23326E-7 L -0.74011 0.41039 " pathEditMode="relative" rAng="0" ptsTypes="AA">
                                      <p:cBhvr>
                                        <p:cTn id="29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997" y="205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2-Point Star 1"/>
          <p:cNvSpPr/>
          <p:nvPr/>
        </p:nvSpPr>
        <p:spPr>
          <a:xfrm>
            <a:off x="457200" y="457200"/>
            <a:ext cx="762000" cy="762000"/>
          </a:xfrm>
          <a:prstGeom prst="star12">
            <a:avLst>
              <a:gd name="adj" fmla="val 11126"/>
            </a:avLst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12-Point Star 2"/>
          <p:cNvSpPr/>
          <p:nvPr/>
        </p:nvSpPr>
        <p:spPr>
          <a:xfrm>
            <a:off x="7620000" y="6072554"/>
            <a:ext cx="762000" cy="762000"/>
          </a:xfrm>
          <a:prstGeom prst="star12">
            <a:avLst>
              <a:gd name="adj" fmla="val 11126"/>
            </a:avLst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600200" y="1295400"/>
            <a:ext cx="6324600" cy="4571998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4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শিমুল রানী দাস </a:t>
            </a:r>
          </a:p>
          <a:p>
            <a:r>
              <a:rPr lang="bn-BD" sz="4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সহকারী শিক্ষক </a:t>
            </a:r>
          </a:p>
          <a:p>
            <a:r>
              <a:rPr lang="bn-BD" sz="4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ওছখালী আলিয়া মডেল স</a:t>
            </a:r>
            <a:r>
              <a:rPr lang="en-US" sz="4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.</a:t>
            </a:r>
            <a:r>
              <a:rPr lang="bn-BD" sz="4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প্রা </a:t>
            </a:r>
            <a:r>
              <a:rPr lang="en-US" sz="4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.</a:t>
            </a:r>
            <a:r>
              <a:rPr lang="bn-BD" sz="4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 </a:t>
            </a:r>
            <a:r>
              <a:rPr lang="en-US" sz="4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. </a:t>
            </a:r>
          </a:p>
          <a:p>
            <a:r>
              <a:rPr lang="bn-BD" sz="4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হাতিয়া , নোয়াখালী । </a:t>
            </a:r>
            <a:endParaRPr lang="en-US" sz="4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393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4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4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3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3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3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3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2-Point Star 1"/>
          <p:cNvSpPr/>
          <p:nvPr/>
        </p:nvSpPr>
        <p:spPr>
          <a:xfrm>
            <a:off x="457200" y="457200"/>
            <a:ext cx="762000" cy="762000"/>
          </a:xfrm>
          <a:prstGeom prst="star12">
            <a:avLst>
              <a:gd name="adj" fmla="val 11126"/>
            </a:avLst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12-Point Star 2"/>
          <p:cNvSpPr/>
          <p:nvPr/>
        </p:nvSpPr>
        <p:spPr>
          <a:xfrm>
            <a:off x="7620000" y="6072554"/>
            <a:ext cx="762000" cy="762000"/>
          </a:xfrm>
          <a:prstGeom prst="star12">
            <a:avLst>
              <a:gd name="adj" fmla="val 11126"/>
            </a:avLst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371600" y="152400"/>
            <a:ext cx="7315200" cy="579120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6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</a:t>
            </a:r>
            <a:endParaRPr lang="en-US" sz="6000" b="1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6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</a:t>
            </a:r>
            <a:r>
              <a:rPr lang="bn-BD" sz="6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 পরিচিতি </a:t>
            </a:r>
            <a:endParaRPr lang="en-US" sz="6000" b="1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endParaRPr lang="bn-BD" sz="6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BD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শ্রেণি- 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দ্বিতীয়, বিষয় – বাংলা </a:t>
            </a:r>
          </a:p>
          <a:p>
            <a:r>
              <a:rPr lang="bn-BD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বিষয়বস্তু –  নানা রঙের ফুলফল </a:t>
            </a:r>
            <a:r>
              <a:rPr lang="bn-BD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bn-BD" sz="48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BD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পাঠ্যাংশ –    ফল ।</a:t>
            </a:r>
            <a:endParaRPr lang="en-US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777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4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4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2-Point Star 1"/>
          <p:cNvSpPr/>
          <p:nvPr/>
        </p:nvSpPr>
        <p:spPr>
          <a:xfrm>
            <a:off x="457200" y="457200"/>
            <a:ext cx="762000" cy="762000"/>
          </a:xfrm>
          <a:prstGeom prst="star12">
            <a:avLst>
              <a:gd name="adj" fmla="val 11126"/>
            </a:avLst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12-Point Star 2"/>
          <p:cNvSpPr/>
          <p:nvPr/>
        </p:nvSpPr>
        <p:spPr>
          <a:xfrm>
            <a:off x="7620000" y="6072554"/>
            <a:ext cx="762000" cy="762000"/>
          </a:xfrm>
          <a:prstGeom prst="star12">
            <a:avLst>
              <a:gd name="adj" fmla="val 11126"/>
            </a:avLst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381000" y="685800"/>
            <a:ext cx="8382000" cy="457200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72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</a:t>
            </a:r>
            <a:r>
              <a:rPr lang="bn-BD" sz="72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শিখনফল </a:t>
            </a:r>
          </a:p>
          <a:p>
            <a:endParaRPr lang="bn-BD" sz="40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4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r>
              <a:rPr lang="bn-BD" sz="4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১।  শুদ্ধ উচ্চারণে পাঠ্যাংশটুকু পড়তে পারবে । </a:t>
            </a:r>
          </a:p>
          <a:p>
            <a:r>
              <a:rPr lang="en-US" sz="4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r>
              <a:rPr lang="bn-BD" sz="4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২।বিভিন্ন ফলের নাম বলতে ও লিখতে পারবে । </a:t>
            </a:r>
          </a:p>
        </p:txBody>
      </p:sp>
    </p:spTree>
    <p:extLst>
      <p:ext uri="{BB962C8B-B14F-4D97-AF65-F5344CB8AC3E}">
        <p14:creationId xmlns:p14="http://schemas.microsoft.com/office/powerpoint/2010/main" val="716782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4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4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Single Corner Rectangle 8"/>
          <p:cNvSpPr/>
          <p:nvPr/>
        </p:nvSpPr>
        <p:spPr>
          <a:xfrm>
            <a:off x="7162800" y="685800"/>
            <a:ext cx="1600200" cy="1066800"/>
          </a:xfrm>
          <a:prstGeom prst="snip1Rect">
            <a:avLst/>
          </a:prstGeom>
          <a:solidFill>
            <a:srgbClr val="FF99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Plain">
              <a:avLst/>
            </a:prstTxWarp>
          </a:bodyPr>
          <a:lstStyle/>
          <a:p>
            <a:pPr algn="ctr"/>
            <a:r>
              <a:rPr lang="bn-BD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আবে</a:t>
            </a:r>
            <a:r>
              <a:rPr 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 </a:t>
            </a:r>
            <a:r>
              <a:rPr lang="en-US" sz="28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সৃষ্টি</a:t>
            </a:r>
            <a:r>
              <a:rPr 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2743200" y="228600"/>
            <a:ext cx="3962400" cy="9144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(ছড়া )ফলের গুণ</a:t>
            </a:r>
            <a:endParaRPr lang="en-US" sz="5400" b="1" u="sng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981200" y="1143000"/>
            <a:ext cx="6705600" cy="54102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3200" b="1" dirty="0" smtClean="0">
                <a:solidFill>
                  <a:srgbClr val="FF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আম খেলে ঘুম হয় , জাম খেলে রক্ত </a:t>
            </a:r>
          </a:p>
          <a:p>
            <a:r>
              <a:rPr lang="bn-BD" sz="3200" b="1" dirty="0" smtClean="0">
                <a:solidFill>
                  <a:srgbClr val="FF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আখ খেলে হয় জানি , দাঁত বড় শক্ত । </a:t>
            </a:r>
          </a:p>
          <a:p>
            <a:r>
              <a:rPr lang="bn-BD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bn-BD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BD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অসুখেতে আনারস, পেট সাফে বেল </a:t>
            </a:r>
          </a:p>
          <a:p>
            <a:r>
              <a:rPr lang="bn-BD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পাকা কলা  লিচু তালে ,দেহে বাড়ে তেল ।</a:t>
            </a:r>
          </a:p>
          <a:p>
            <a:endParaRPr lang="bn-BD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BD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পেঁপে আর কাঁঠালেতে, বেড়ে যায় ননী </a:t>
            </a:r>
          </a:p>
          <a:p>
            <a:r>
              <a:rPr lang="bn-BD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জলপাই তেঁতুলেতে , জিভে আসে পানি ।</a:t>
            </a:r>
          </a:p>
          <a:p>
            <a:endParaRPr lang="bn-BD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BD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পেয়ারাতে চেহারাটা করে ঝিকমিক </a:t>
            </a:r>
          </a:p>
          <a:p>
            <a:r>
              <a:rPr lang="bn-BD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বিধি মেনে ফল খেলে ,দেহ থাকে ঠিক ।। </a:t>
            </a:r>
            <a:endParaRPr lang="en-US" sz="32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</a:t>
            </a:r>
            <a:r>
              <a:rPr lang="bn-BD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 </a:t>
            </a:r>
            <a:r>
              <a:rPr lang="en-US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(net </a:t>
            </a:r>
            <a:r>
              <a:rPr lang="bn-BD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থেকে সংগৃহীত ) </a:t>
            </a:r>
            <a:endParaRPr lang="en-US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685800" y="914400"/>
            <a:ext cx="1295400" cy="1905000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533400" y="3962400"/>
            <a:ext cx="1371600" cy="1905000"/>
          </a:xfrm>
          <a:prstGeom prst="ellips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7467600" y="2438400"/>
            <a:ext cx="1219200" cy="1524000"/>
          </a:xfrm>
          <a:prstGeom prst="ellipse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7467600" y="4876800"/>
            <a:ext cx="1219200" cy="1752600"/>
          </a:xfrm>
          <a:prstGeom prst="ellipse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226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2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2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2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2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2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2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20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20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20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20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4" grpId="0"/>
      <p:bldP spid="11" grpId="0" animBg="1"/>
      <p:bldP spid="12" grpId="0" animBg="1"/>
      <p:bldP spid="13" grpId="0" animBg="1"/>
      <p:bldP spid="1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457200" y="914400"/>
            <a:ext cx="3581400" cy="3733799"/>
          </a:xfrm>
          <a:prstGeom prst="round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ounded Rectangle 2"/>
          <p:cNvSpPr/>
          <p:nvPr/>
        </p:nvSpPr>
        <p:spPr>
          <a:xfrm>
            <a:off x="4800600" y="914400"/>
            <a:ext cx="3810000" cy="3733801"/>
          </a:xfrm>
          <a:prstGeom prst="round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ounded Rectangle 3"/>
          <p:cNvSpPr/>
          <p:nvPr/>
        </p:nvSpPr>
        <p:spPr>
          <a:xfrm>
            <a:off x="1371600" y="4876800"/>
            <a:ext cx="6705600" cy="1143000"/>
          </a:xfrm>
          <a:prstGeom prst="roundRect">
            <a:avLst/>
          </a:prstGeom>
          <a:gradFill flip="none" rotWithShape="1">
            <a:gsLst>
              <a:gs pos="0">
                <a:srgbClr val="FF99CC"/>
              </a:gs>
              <a:gs pos="50000">
                <a:schemeClr val="accent3">
                  <a:lumMod val="60000"/>
                  <a:lumOff val="40000"/>
                </a:schemeClr>
              </a:gs>
              <a:gs pos="100000">
                <a:srgbClr val="FF99CC"/>
              </a:gs>
            </a:gsLst>
            <a:lin ang="135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ফুলগুলোর নাম  কি ? </a:t>
            </a:r>
            <a:r>
              <a:rPr 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6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6289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33400" y="914400"/>
            <a:ext cx="3810000" cy="3733799"/>
          </a:xfrm>
          <a:prstGeom prst="round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ounded Rectangle 2"/>
          <p:cNvSpPr/>
          <p:nvPr/>
        </p:nvSpPr>
        <p:spPr>
          <a:xfrm>
            <a:off x="4724400" y="914400"/>
            <a:ext cx="3810000" cy="3733801"/>
          </a:xfrm>
          <a:prstGeom prst="round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ounded Rectangle 3"/>
          <p:cNvSpPr/>
          <p:nvPr/>
        </p:nvSpPr>
        <p:spPr>
          <a:xfrm>
            <a:off x="1143000" y="5105400"/>
            <a:ext cx="6400800" cy="1219200"/>
          </a:xfrm>
          <a:prstGeom prst="roundRect">
            <a:avLst/>
          </a:prstGeom>
          <a:gradFill flip="none" rotWithShape="1">
            <a:gsLst>
              <a:gs pos="0">
                <a:srgbClr val="FFCCCC"/>
              </a:gs>
              <a:gs pos="50000">
                <a:schemeClr val="accent3">
                  <a:lumMod val="40000"/>
                  <a:lumOff val="60000"/>
                </a:schemeClr>
              </a:gs>
              <a:gs pos="100000">
                <a:srgbClr val="FFCCCC"/>
              </a:gs>
            </a:gsLst>
            <a:path path="circle">
              <a:fillToRect l="100000" b="100000"/>
            </a:path>
            <a:tileRect t="-100000" r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ছবিতে যা দেখতে পাচ্ছ তা কি আগে কখনো</a:t>
            </a:r>
          </a:p>
          <a:p>
            <a:r>
              <a:rPr lang="bn-BD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দেখেছ ? এগুলোর নাম কি ? </a:t>
            </a:r>
            <a:r>
              <a:rPr lang="bn-BD" sz="1200" dirty="0" smtClean="0"/>
              <a:t> 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894005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2-Point Star 1"/>
          <p:cNvSpPr/>
          <p:nvPr/>
        </p:nvSpPr>
        <p:spPr>
          <a:xfrm>
            <a:off x="533400" y="4876800"/>
            <a:ext cx="762000" cy="762000"/>
          </a:xfrm>
          <a:prstGeom prst="star12">
            <a:avLst>
              <a:gd name="adj" fmla="val 11126"/>
            </a:avLst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12-Point Star 2"/>
          <p:cNvSpPr/>
          <p:nvPr/>
        </p:nvSpPr>
        <p:spPr>
          <a:xfrm>
            <a:off x="7391400" y="533400"/>
            <a:ext cx="762000" cy="762000"/>
          </a:xfrm>
          <a:prstGeom prst="star12">
            <a:avLst>
              <a:gd name="adj" fmla="val 11126"/>
            </a:avLst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Plaque 4"/>
          <p:cNvSpPr/>
          <p:nvPr/>
        </p:nvSpPr>
        <p:spPr>
          <a:xfrm>
            <a:off x="2209800" y="1447800"/>
            <a:ext cx="4343400" cy="3657600"/>
          </a:xfrm>
          <a:prstGeom prst="plaqu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b="1" dirty="0" smtClean="0">
                <a:solidFill>
                  <a:srgbClr val="CC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5400" b="1" dirty="0">
              <a:solidFill>
                <a:srgbClr val="CC33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381000"/>
            <a:ext cx="403860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আজকের পাঠ </a:t>
            </a:r>
            <a:endParaRPr lang="en-US" sz="6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352800" y="5105400"/>
            <a:ext cx="5257800" cy="1447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b="1" dirty="0" smtClean="0">
                <a:solidFill>
                  <a:srgbClr val="FF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বিভিন্ন </a:t>
            </a:r>
            <a:r>
              <a:rPr lang="bn-BD" sz="6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রকমের</a:t>
            </a:r>
            <a:r>
              <a:rPr lang="bn-BD" sz="6600" b="1" dirty="0" smtClean="0">
                <a:solidFill>
                  <a:srgbClr val="FF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6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ফল </a:t>
            </a:r>
            <a:endParaRPr lang="en-US" sz="6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3788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4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4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37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0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2-Point Star 1"/>
          <p:cNvSpPr/>
          <p:nvPr/>
        </p:nvSpPr>
        <p:spPr>
          <a:xfrm>
            <a:off x="533400" y="457200"/>
            <a:ext cx="762000" cy="762000"/>
          </a:xfrm>
          <a:prstGeom prst="star12">
            <a:avLst>
              <a:gd name="adj" fmla="val 11126"/>
            </a:avLst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12-Point Star 2"/>
          <p:cNvSpPr/>
          <p:nvPr/>
        </p:nvSpPr>
        <p:spPr>
          <a:xfrm>
            <a:off x="7620000" y="6072554"/>
            <a:ext cx="762000" cy="762000"/>
          </a:xfrm>
          <a:prstGeom prst="star12">
            <a:avLst>
              <a:gd name="adj" fmla="val 11126"/>
            </a:avLst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0" y="2057400"/>
            <a:ext cx="3124200" cy="28575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Rectangle 5"/>
          <p:cNvSpPr/>
          <p:nvPr/>
        </p:nvSpPr>
        <p:spPr>
          <a:xfrm>
            <a:off x="1447800" y="4343400"/>
            <a:ext cx="6705600" cy="1676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ChevronInverted">
              <a:avLst/>
            </a:prstTxWarp>
          </a:bodyPr>
          <a:lstStyle/>
          <a:p>
            <a:pPr algn="ctr"/>
            <a:r>
              <a:rPr lang="bn-BD" sz="13800" b="1" dirty="0" smtClean="0">
                <a:solidFill>
                  <a:srgbClr val="99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উপস্থাপন</a:t>
            </a:r>
            <a:r>
              <a:rPr lang="bn-BD" sz="2000" b="1" dirty="0" smtClean="0">
                <a:solidFill>
                  <a:srgbClr val="99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sz="2000" b="1" dirty="0">
              <a:solidFill>
                <a:srgbClr val="99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838200"/>
            <a:ext cx="3505200" cy="266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5272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4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4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Horizontal Scroll 10"/>
          <p:cNvSpPr/>
          <p:nvPr/>
        </p:nvSpPr>
        <p:spPr>
          <a:xfrm>
            <a:off x="914400" y="4572000"/>
            <a:ext cx="7543800" cy="1981200"/>
          </a:xfrm>
          <a:prstGeom prst="horizontalScroll">
            <a:avLst/>
          </a:prstGeom>
          <a:gradFill flip="none" rotWithShape="1">
            <a:gsLst>
              <a:gs pos="0">
                <a:srgbClr val="FF99CC"/>
              </a:gs>
              <a:gs pos="50000">
                <a:schemeClr val="accent3">
                  <a:lumMod val="60000"/>
                  <a:lumOff val="40000"/>
                </a:schemeClr>
              </a:gs>
              <a:gs pos="100000">
                <a:srgbClr val="E08AC7"/>
              </a:gs>
            </a:gsLst>
            <a:lin ang="135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আনারস ও কলা অতি পরিচিত ফল । </a:t>
            </a:r>
            <a:endParaRPr lang="en-US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 rot="2016048">
            <a:off x="5100784" y="1015210"/>
            <a:ext cx="3065304" cy="2561130"/>
          </a:xfrm>
          <a:prstGeom prst="round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 rot="18261910">
            <a:off x="709086" y="1073545"/>
            <a:ext cx="3041544" cy="2584351"/>
          </a:xfrm>
          <a:prstGeom prst="round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3429000" y="2895600"/>
            <a:ext cx="1066800" cy="13716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>
            <a:off x="4419600" y="2895600"/>
            <a:ext cx="914400" cy="13716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6661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1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Horizontal Scroll 9"/>
          <p:cNvSpPr/>
          <p:nvPr/>
        </p:nvSpPr>
        <p:spPr>
          <a:xfrm>
            <a:off x="1752600" y="2362200"/>
            <a:ext cx="5562600" cy="2057400"/>
          </a:xfrm>
          <a:prstGeom prst="horizontalScroll">
            <a:avLst/>
          </a:prstGeom>
          <a:gradFill flip="none" rotWithShape="1">
            <a:gsLst>
              <a:gs pos="0">
                <a:srgbClr val="FFCCCC"/>
              </a:gs>
              <a:gs pos="50000">
                <a:schemeClr val="accent3">
                  <a:lumMod val="40000"/>
                  <a:lumOff val="60000"/>
                </a:schemeClr>
              </a:gs>
              <a:gs pos="100000">
                <a:srgbClr val="FFCCCC"/>
              </a:gs>
            </a:gsLst>
            <a:path path="circle">
              <a:fillToRect l="100000" b="100000"/>
            </a:path>
            <a:tileRect t="-100000" r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আম,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জাম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,</a:t>
            </a:r>
            <a:r>
              <a:rPr lang="bn-BD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কাঁঠাল,তাল,তরমুজ লিচু, এগুলো গরম কালের ফল।  </a:t>
            </a:r>
            <a:endParaRPr lang="en-US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Flowchart: Sequential Access Storage 10"/>
          <p:cNvSpPr/>
          <p:nvPr/>
        </p:nvSpPr>
        <p:spPr>
          <a:xfrm>
            <a:off x="3124200" y="4191000"/>
            <a:ext cx="2667000" cy="2286000"/>
          </a:xfrm>
          <a:prstGeom prst="flowChartMagneticTap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lowchart: Sequential Access Storage 12"/>
          <p:cNvSpPr/>
          <p:nvPr/>
        </p:nvSpPr>
        <p:spPr>
          <a:xfrm flipH="1">
            <a:off x="6248400" y="4267200"/>
            <a:ext cx="2362200" cy="2133600"/>
          </a:xfrm>
          <a:prstGeom prst="flowChartMagneticTape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lowchart: Sequential Access Storage 13"/>
          <p:cNvSpPr/>
          <p:nvPr/>
        </p:nvSpPr>
        <p:spPr>
          <a:xfrm>
            <a:off x="3200400" y="228600"/>
            <a:ext cx="2209800" cy="2133600"/>
          </a:xfrm>
          <a:prstGeom prst="flowChartMagneticTape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lowchart: Sequential Access Storage 14"/>
          <p:cNvSpPr/>
          <p:nvPr/>
        </p:nvSpPr>
        <p:spPr>
          <a:xfrm>
            <a:off x="381000" y="304800"/>
            <a:ext cx="2286000" cy="2133600"/>
          </a:xfrm>
          <a:prstGeom prst="flowChartMagneticTape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lowchart: Sequential Access Storage 15"/>
          <p:cNvSpPr/>
          <p:nvPr/>
        </p:nvSpPr>
        <p:spPr>
          <a:xfrm flipH="1">
            <a:off x="6477000" y="304800"/>
            <a:ext cx="2286000" cy="1981200"/>
          </a:xfrm>
          <a:prstGeom prst="flowChartMagneticTape">
            <a:avLst/>
          </a:pr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lowchart: Sequential Access Storage 16"/>
          <p:cNvSpPr/>
          <p:nvPr/>
        </p:nvSpPr>
        <p:spPr>
          <a:xfrm>
            <a:off x="304800" y="4343400"/>
            <a:ext cx="2362200" cy="2133600"/>
          </a:xfrm>
          <a:prstGeom prst="flowChartMagneticTape">
            <a:avLst/>
          </a:prstGeom>
          <a:blipFill dpi="0"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422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3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8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457200"/>
            <a:ext cx="3810000" cy="23622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85800" y="2895600"/>
            <a:ext cx="8001000" cy="990600"/>
          </a:xfrm>
          <a:prstGeom prst="rect">
            <a:avLst/>
          </a:prstGeom>
          <a:gradFill>
            <a:gsLst>
              <a:gs pos="0">
                <a:srgbClr val="C5FFC5"/>
              </a:gs>
              <a:gs pos="50000">
                <a:srgbClr val="FFCCCC"/>
              </a:gs>
              <a:gs pos="100000">
                <a:srgbClr val="C5FFC5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কাঁচা আম, পেঁপে, পেয়ারা , বাঙ্গি  সবুজ রঙের </a:t>
            </a:r>
            <a:endParaRPr lang="en-US" sz="4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4038600"/>
            <a:ext cx="3810000" cy="236220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7347857" y="2307771"/>
            <a:ext cx="838200" cy="53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পেঁপে</a:t>
            </a:r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7543800" y="5867400"/>
            <a:ext cx="1143000" cy="5334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বাঙ্গি</a:t>
            </a:r>
            <a:r>
              <a:rPr lang="bn-BD" sz="3200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dirty="0" smtClean="0"/>
              <a:t> </a:t>
            </a:r>
            <a:endParaRPr lang="en-US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457200"/>
            <a:ext cx="3810000" cy="23622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4114800"/>
            <a:ext cx="3886199" cy="233362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457200"/>
            <a:ext cx="3810000" cy="2362200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3352800" y="2286000"/>
            <a:ext cx="990600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আম </a:t>
            </a:r>
            <a:endParaRPr lang="en-U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7848600" y="2286000"/>
            <a:ext cx="838200" cy="53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পেঁপে</a:t>
            </a:r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7467600" y="5867400"/>
            <a:ext cx="1143000" cy="5334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বাঙ্গি</a:t>
            </a:r>
            <a:r>
              <a:rPr lang="bn-BD" sz="3200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685800" y="2971800"/>
            <a:ext cx="7924800" cy="990600"/>
          </a:xfrm>
          <a:prstGeom prst="rect">
            <a:avLst/>
          </a:prstGeom>
          <a:gradFill>
            <a:gsLst>
              <a:gs pos="0">
                <a:srgbClr val="C5FFC5"/>
              </a:gs>
              <a:gs pos="50000">
                <a:srgbClr val="FFCCCC"/>
              </a:gs>
              <a:gs pos="100000">
                <a:srgbClr val="C5FFC5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পাকলে এগুলোর রং হয় হলুদ বা সোনালি । </a:t>
            </a:r>
            <a:endParaRPr lang="en-US" sz="4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4038601"/>
            <a:ext cx="3810000" cy="23622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4038600"/>
            <a:ext cx="3810000" cy="2286000"/>
          </a:xfrm>
          <a:prstGeom prst="rect">
            <a:avLst/>
          </a:prstGeom>
        </p:spPr>
      </p:pic>
      <p:sp>
        <p:nvSpPr>
          <p:cNvPr id="23" name="Rectangle 22"/>
          <p:cNvSpPr/>
          <p:nvPr/>
        </p:nvSpPr>
        <p:spPr>
          <a:xfrm>
            <a:off x="2971800" y="5867400"/>
            <a:ext cx="1219200" cy="457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পেয়ারা</a:t>
            </a:r>
            <a:r>
              <a:rPr lang="bn-BD" dirty="0" smtClean="0">
                <a:solidFill>
                  <a:srgbClr val="FF9999"/>
                </a:solidFill>
              </a:rPr>
              <a:t> </a:t>
            </a:r>
            <a:endParaRPr lang="en-US" dirty="0">
              <a:solidFill>
                <a:srgbClr val="FF9999"/>
              </a:solidFill>
            </a:endParaRP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533400"/>
            <a:ext cx="3886200" cy="2362200"/>
          </a:xfrm>
          <a:prstGeom prst="rect">
            <a:avLst/>
          </a:prstGeom>
        </p:spPr>
      </p:pic>
      <p:sp>
        <p:nvSpPr>
          <p:cNvPr id="25" name="Rectangle 24"/>
          <p:cNvSpPr/>
          <p:nvPr/>
        </p:nvSpPr>
        <p:spPr>
          <a:xfrm>
            <a:off x="3581400" y="2438400"/>
            <a:ext cx="990600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আম </a:t>
            </a:r>
            <a:endParaRPr lang="en-U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2971800" y="5867400"/>
            <a:ext cx="1219200" cy="457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পেয়ারা</a:t>
            </a:r>
            <a:r>
              <a:rPr lang="bn-BD" dirty="0" smtClean="0">
                <a:solidFill>
                  <a:srgbClr val="FF9999"/>
                </a:solidFill>
              </a:rPr>
              <a:t> </a:t>
            </a:r>
            <a:endParaRPr lang="en-US" dirty="0">
              <a:solidFill>
                <a:srgbClr val="FF99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5653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1" dur="2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6" dur="2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8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1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6" dur="2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1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6" dur="2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8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1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6" dur="2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2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22" presetClass="exit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0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3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3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3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3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3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3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7" dur="5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10" grpId="0" animBg="1"/>
      <p:bldP spid="10" grpId="1" animBg="1"/>
      <p:bldP spid="12" grpId="0" animBg="1"/>
      <p:bldP spid="12" grpId="1" animBg="1"/>
      <p:bldP spid="15" grpId="0" animBg="1"/>
      <p:bldP spid="15" grpId="1" animBg="1"/>
      <p:bldP spid="19" grpId="0" animBg="1"/>
      <p:bldP spid="21" grpId="0" animBg="1"/>
      <p:bldP spid="22" grpId="0" animBg="1"/>
      <p:bldP spid="23" grpId="0" animBg="1"/>
      <p:bldP spid="23" grpId="1" animBg="1"/>
      <p:bldP spid="25" grpId="0" animBg="1"/>
      <p:bldP spid="2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609600" y="5181600"/>
            <a:ext cx="3657600" cy="1143000"/>
          </a:xfrm>
          <a:prstGeom prst="roundRect">
            <a:avLst/>
          </a:prstGeom>
          <a:noFill/>
          <a:ln>
            <a:solidFill>
              <a:srgbClr val="FF99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পাকা বাতাবি লেবুর ভেতরটা হালকা গোলাপি রঙের </a:t>
            </a:r>
            <a:endParaRPr lang="en-US" sz="2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876800" y="5105400"/>
            <a:ext cx="3657600" cy="1219200"/>
          </a:xfrm>
          <a:prstGeom prst="roundRect">
            <a:avLst/>
          </a:prstGeom>
          <a:noFill/>
          <a:ln>
            <a:solidFill>
              <a:srgbClr val="FF99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তরমুজের ভেতরটা </a:t>
            </a:r>
          </a:p>
          <a:p>
            <a:pPr algn="ctr"/>
            <a:r>
              <a:rPr lang="bn-BD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টুকটুকে লাল। </a:t>
            </a:r>
            <a:endParaRPr lang="en-U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 descr="watermelon.JPG"/>
          <p:cNvPicPr>
            <a:picLocks noChangeAspect="1"/>
          </p:cNvPicPr>
          <p:nvPr/>
        </p:nvPicPr>
        <p:blipFill>
          <a:blip r:embed="rId3"/>
          <a:srcRect t="33862" r="31022"/>
          <a:stretch>
            <a:fillRect/>
          </a:stretch>
        </p:blipFill>
        <p:spPr>
          <a:xfrm>
            <a:off x="4800600" y="762000"/>
            <a:ext cx="3777343" cy="36576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762000"/>
            <a:ext cx="3810000" cy="365759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114605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533400" y="5181600"/>
            <a:ext cx="3733800" cy="121920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পাকা ডালিমের ভেতরটা টুকটুকে লাল। ছোট ছোট অনেক দানায় সাজানো </a:t>
            </a:r>
            <a:endParaRPr lang="en-US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876800" y="5257800"/>
            <a:ext cx="3657600" cy="114300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কমলা লেবুর ভেতরটাও কমলা রঙের। আট নয়টা  কোষ ফুলের মতো সাজানো। </a:t>
            </a:r>
            <a:endParaRPr lang="en-US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457200" y="5105400"/>
            <a:ext cx="8077200" cy="1295400"/>
          </a:xfrm>
          <a:prstGeom prst="roundRect">
            <a:avLst/>
          </a:prstGeom>
          <a:gradFill flip="none" rotWithShape="1">
            <a:gsLst>
              <a:gs pos="0">
                <a:schemeClr val="accent3">
                  <a:lumMod val="60000"/>
                  <a:lumOff val="40000"/>
                </a:schemeClr>
              </a:gs>
              <a:gs pos="50000">
                <a:schemeClr val="accent2">
                  <a:lumMod val="40000"/>
                  <a:lumOff val="60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48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আমাদের ফল গুলো দেখতে খুব </a:t>
            </a:r>
          </a:p>
          <a:p>
            <a:r>
              <a:rPr lang="bn-BD" sz="48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সুন্দর। খেতেও বেশ মজার । </a:t>
            </a:r>
            <a:endParaRPr lang="en-US" sz="48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 descr="image00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1066800"/>
            <a:ext cx="4038600" cy="3733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Rectangle 1"/>
          <p:cNvSpPr/>
          <p:nvPr/>
        </p:nvSpPr>
        <p:spPr>
          <a:xfrm>
            <a:off x="4876800" y="1066800"/>
            <a:ext cx="3810000" cy="3733800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1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3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1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7" grpId="0" animBg="1"/>
      <p:bldP spid="7" grpId="1" animBg="1"/>
      <p:bldP spid="3" grpId="0" animBg="1"/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2-Point Star 1"/>
          <p:cNvSpPr/>
          <p:nvPr/>
        </p:nvSpPr>
        <p:spPr>
          <a:xfrm>
            <a:off x="457200" y="457200"/>
            <a:ext cx="762000" cy="762000"/>
          </a:xfrm>
          <a:prstGeom prst="star12">
            <a:avLst>
              <a:gd name="adj" fmla="val 11126"/>
            </a:avLst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12-Point Star 2"/>
          <p:cNvSpPr/>
          <p:nvPr/>
        </p:nvSpPr>
        <p:spPr>
          <a:xfrm>
            <a:off x="7543800" y="5486400"/>
            <a:ext cx="762000" cy="762000"/>
          </a:xfrm>
          <a:prstGeom prst="star12">
            <a:avLst>
              <a:gd name="adj" fmla="val 11126"/>
            </a:avLst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lowchart: Multidocument 3"/>
          <p:cNvSpPr/>
          <p:nvPr/>
        </p:nvSpPr>
        <p:spPr>
          <a:xfrm>
            <a:off x="2590800" y="1447800"/>
            <a:ext cx="5181600" cy="3810000"/>
          </a:xfrm>
          <a:prstGeom prst="flowChartMultidocumen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শিক্ষকের  সরব পাঠ </a:t>
            </a:r>
            <a:endParaRPr lang="en-US" sz="4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graphics-food-008294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4419600"/>
            <a:ext cx="1066800" cy="144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5644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4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4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2-Point Star 1"/>
          <p:cNvSpPr/>
          <p:nvPr/>
        </p:nvSpPr>
        <p:spPr>
          <a:xfrm>
            <a:off x="457200" y="457200"/>
            <a:ext cx="762000" cy="762000"/>
          </a:xfrm>
          <a:prstGeom prst="star12">
            <a:avLst>
              <a:gd name="adj" fmla="val 11126"/>
            </a:avLst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12-Point Star 2"/>
          <p:cNvSpPr/>
          <p:nvPr/>
        </p:nvSpPr>
        <p:spPr>
          <a:xfrm>
            <a:off x="7620000" y="6072554"/>
            <a:ext cx="762000" cy="762000"/>
          </a:xfrm>
          <a:prstGeom prst="star12">
            <a:avLst>
              <a:gd name="adj" fmla="val 11126"/>
            </a:avLst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990600" y="2133600"/>
            <a:ext cx="7620000" cy="411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4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১। গরম কালের ফল কী  কী ? </a:t>
            </a:r>
          </a:p>
          <a:p>
            <a:r>
              <a:rPr lang="bn-BD" sz="4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২। কয়েকটি সবুজ রঙের ফলের নাম বল । </a:t>
            </a:r>
          </a:p>
          <a:p>
            <a:r>
              <a:rPr lang="bn-BD" sz="4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৩। কমলালেবুর কোষ গুলো কিভাবে সাজানো ? </a:t>
            </a:r>
            <a:endParaRPr lang="en-US" sz="4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Left-Right Arrow 4"/>
          <p:cNvSpPr/>
          <p:nvPr/>
        </p:nvSpPr>
        <p:spPr>
          <a:xfrm rot="1767681">
            <a:off x="5164863" y="491158"/>
            <a:ext cx="4876800" cy="1524000"/>
          </a:xfrm>
          <a:prstGeom prst="leftRightArrow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b="1" dirty="0" smtClean="0">
                <a:solidFill>
                  <a:srgbClr val="7F357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দলীয় কাজ </a:t>
            </a:r>
            <a:endParaRPr lang="en-US" sz="5400" b="1" dirty="0">
              <a:solidFill>
                <a:srgbClr val="7F357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295400" y="1524000"/>
            <a:ext cx="5181600" cy="762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প্রশ্ন গুলোর উত্তর দাও </a:t>
            </a:r>
            <a:endParaRPr lang="en-US" sz="48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82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4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4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3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3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9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9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3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3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/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2-Point Star 1"/>
          <p:cNvSpPr/>
          <p:nvPr/>
        </p:nvSpPr>
        <p:spPr>
          <a:xfrm>
            <a:off x="457200" y="457200"/>
            <a:ext cx="762000" cy="762000"/>
          </a:xfrm>
          <a:prstGeom prst="star12">
            <a:avLst>
              <a:gd name="adj" fmla="val 11126"/>
            </a:avLst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12-Point Star 2"/>
          <p:cNvSpPr/>
          <p:nvPr/>
        </p:nvSpPr>
        <p:spPr>
          <a:xfrm>
            <a:off x="7620000" y="6072554"/>
            <a:ext cx="762000" cy="762000"/>
          </a:xfrm>
          <a:prstGeom prst="star12">
            <a:avLst>
              <a:gd name="adj" fmla="val 11126"/>
            </a:avLst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1752600" y="457200"/>
            <a:ext cx="5791200" cy="990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b="1" dirty="0" smtClean="0">
                <a:solidFill>
                  <a:srgbClr val="F6BB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শব্দার্থ ও বাক্য তৈরিঃ </a:t>
            </a:r>
            <a:endParaRPr lang="en-US" sz="5400" b="1" dirty="0">
              <a:solidFill>
                <a:srgbClr val="F6BB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143000" y="1828800"/>
            <a:ext cx="1981200" cy="685800"/>
          </a:xfrm>
          <a:prstGeom prst="rect">
            <a:avLst/>
          </a:prstGeom>
          <a:noFill/>
          <a:ln w="28575">
            <a:solidFill>
              <a:srgbClr val="FF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কোষ</a:t>
            </a:r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6" name="Down Arrow 5"/>
          <p:cNvSpPr/>
          <p:nvPr/>
        </p:nvSpPr>
        <p:spPr>
          <a:xfrm>
            <a:off x="2590800" y="2667000"/>
            <a:ext cx="381000" cy="685800"/>
          </a:xfrm>
          <a:prstGeom prst="downArrow">
            <a:avLst/>
          </a:prstGeom>
          <a:solidFill>
            <a:srgbClr val="FF99CC"/>
          </a:solidFill>
          <a:ln>
            <a:solidFill>
              <a:srgbClr val="FF99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2133600" y="3429000"/>
            <a:ext cx="2362200" cy="838200"/>
          </a:xfrm>
          <a:prstGeom prst="roundRect">
            <a:avLst/>
          </a:prstGeom>
          <a:noFill/>
          <a:ln>
            <a:solidFill>
              <a:srgbClr val="FF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কোয়া </a:t>
            </a:r>
            <a:endParaRPr lang="en-US" sz="4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Down Arrow 7"/>
          <p:cNvSpPr/>
          <p:nvPr/>
        </p:nvSpPr>
        <p:spPr>
          <a:xfrm>
            <a:off x="3429000" y="4495800"/>
            <a:ext cx="381000" cy="685800"/>
          </a:xfrm>
          <a:prstGeom prst="downArrow">
            <a:avLst/>
          </a:prstGeom>
          <a:solidFill>
            <a:srgbClr val="FF99CC"/>
          </a:solidFill>
          <a:ln>
            <a:solidFill>
              <a:srgbClr val="FF99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2971800" y="5257800"/>
            <a:ext cx="5562600" cy="838200"/>
          </a:xfrm>
          <a:prstGeom prst="roundRect">
            <a:avLst/>
          </a:prstGeom>
          <a:noFill/>
          <a:ln>
            <a:solidFill>
              <a:srgbClr val="FF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কাঁঠালের কোষ গুলো খুব রসালো । </a:t>
            </a:r>
            <a:endParaRPr lang="en-US" sz="4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1" name="Picture 10" descr="3764645336_579c5ed2d3_z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0200" y="2743200"/>
            <a:ext cx="2743200" cy="23622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76997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4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4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2-Point Star 1"/>
          <p:cNvSpPr/>
          <p:nvPr/>
        </p:nvSpPr>
        <p:spPr>
          <a:xfrm>
            <a:off x="457200" y="457200"/>
            <a:ext cx="762000" cy="762000"/>
          </a:xfrm>
          <a:prstGeom prst="star12">
            <a:avLst>
              <a:gd name="adj" fmla="val 11126"/>
            </a:avLst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12-Point Star 2"/>
          <p:cNvSpPr/>
          <p:nvPr/>
        </p:nvSpPr>
        <p:spPr>
          <a:xfrm>
            <a:off x="7620000" y="6072554"/>
            <a:ext cx="762000" cy="762000"/>
          </a:xfrm>
          <a:prstGeom prst="star12">
            <a:avLst>
              <a:gd name="adj" fmla="val 11126"/>
            </a:avLst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1219200" y="1219200"/>
            <a:ext cx="2133600" cy="914400"/>
          </a:xfrm>
          <a:prstGeom prst="rect">
            <a:avLst/>
          </a:prstGeom>
          <a:noFill/>
          <a:ln>
            <a:solidFill>
              <a:srgbClr val="FF99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খোসা</a:t>
            </a:r>
            <a:r>
              <a:rPr lang="bn-BD" dirty="0" smtClean="0">
                <a:solidFill>
                  <a:srgbClr val="C00000"/>
                </a:solidFill>
              </a:rPr>
              <a:t> 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600200" y="2971800"/>
            <a:ext cx="2819400" cy="914400"/>
          </a:xfrm>
          <a:prstGeom prst="rect">
            <a:avLst/>
          </a:prstGeom>
          <a:noFill/>
          <a:ln>
            <a:solidFill>
              <a:srgbClr val="FF99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ছাল, চামড়া । </a:t>
            </a:r>
            <a:endParaRPr lang="en-US" sz="4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209800" y="4800600"/>
            <a:ext cx="6172200" cy="1066800"/>
          </a:xfrm>
          <a:prstGeom prst="rect">
            <a:avLst/>
          </a:prstGeom>
          <a:noFill/>
          <a:ln>
            <a:solidFill>
              <a:srgbClr val="FF99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কমলা লেবুর খোসার মতো ভেতরটাও কমলা । </a:t>
            </a:r>
            <a:endParaRPr lang="en-US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Down Arrow 6"/>
          <p:cNvSpPr/>
          <p:nvPr/>
        </p:nvSpPr>
        <p:spPr>
          <a:xfrm>
            <a:off x="2362200" y="2209800"/>
            <a:ext cx="381000" cy="762000"/>
          </a:xfrm>
          <a:prstGeom prst="downArrow">
            <a:avLst/>
          </a:prstGeom>
          <a:solidFill>
            <a:srgbClr val="FF99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Down Arrow 7"/>
          <p:cNvSpPr/>
          <p:nvPr/>
        </p:nvSpPr>
        <p:spPr>
          <a:xfrm>
            <a:off x="2743200" y="3962400"/>
            <a:ext cx="381000" cy="762000"/>
          </a:xfrm>
          <a:prstGeom prst="downArrow">
            <a:avLst/>
          </a:prstGeom>
          <a:solidFill>
            <a:srgbClr val="FF99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5486400" y="2133600"/>
            <a:ext cx="2971800" cy="2514600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83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4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4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2-Point Star 1"/>
          <p:cNvSpPr/>
          <p:nvPr/>
        </p:nvSpPr>
        <p:spPr>
          <a:xfrm>
            <a:off x="457200" y="457200"/>
            <a:ext cx="762000" cy="762000"/>
          </a:xfrm>
          <a:prstGeom prst="star12">
            <a:avLst>
              <a:gd name="adj" fmla="val 11126"/>
            </a:avLst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12-Point Star 2"/>
          <p:cNvSpPr/>
          <p:nvPr/>
        </p:nvSpPr>
        <p:spPr>
          <a:xfrm>
            <a:off x="7620000" y="6072554"/>
            <a:ext cx="762000" cy="762000"/>
          </a:xfrm>
          <a:prstGeom prst="star12">
            <a:avLst>
              <a:gd name="adj" fmla="val 11126"/>
            </a:avLst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533400" y="1295400"/>
            <a:ext cx="8229600" cy="1066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b="1" dirty="0" smtClean="0">
                <a:solidFill>
                  <a:srgbClr val="7F357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এসো যুক্ত বর্ণগুলো  চিনি ও নতুন শব্দ তৈরি করিঃ </a:t>
            </a:r>
            <a:endParaRPr lang="en-US" sz="4000" b="1" dirty="0">
              <a:solidFill>
                <a:srgbClr val="7F357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81000" y="2971800"/>
            <a:ext cx="1905000" cy="838200"/>
          </a:xfrm>
          <a:prstGeom prst="rect">
            <a:avLst/>
          </a:prstGeom>
          <a:solidFill>
            <a:srgbClr val="FF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বাঙ্গি</a:t>
            </a:r>
            <a:r>
              <a:rPr lang="bn-BD" sz="2000" dirty="0" smtClean="0">
                <a:solidFill>
                  <a:srgbClr val="FFFF00"/>
                </a:solidFill>
              </a:rPr>
              <a:t> </a:t>
            </a:r>
            <a:r>
              <a:rPr lang="bn-BD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--</a:t>
            </a:r>
            <a:r>
              <a:rPr lang="bn-BD" sz="3600" dirty="0" smtClean="0">
                <a:solidFill>
                  <a:srgbClr val="FFFF00"/>
                </a:solidFill>
              </a:rPr>
              <a:t> </a:t>
            </a:r>
            <a:endParaRPr lang="en-US" sz="3600" dirty="0">
              <a:solidFill>
                <a:srgbClr val="FFFF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035629" y="2971800"/>
            <a:ext cx="7086600" cy="838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ঙ্গ = ঙ + গ ; সঙ্গী , বঙ্গ। </a:t>
            </a:r>
            <a:endParaRPr lang="en-US" sz="6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81000" y="4267200"/>
            <a:ext cx="1905000" cy="838200"/>
          </a:xfrm>
          <a:prstGeom prst="rect">
            <a:avLst/>
          </a:prstGeom>
          <a:solidFill>
            <a:srgbClr val="FF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সুন্দর--  </a:t>
            </a:r>
            <a:endParaRPr lang="en-US" sz="5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209800" y="4343400"/>
            <a:ext cx="6400800" cy="838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ন্দ = ন + দ ; আনন্দ, মন্দ ।  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9204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4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4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  <p:bldP spid="5" grpId="0" animBg="1"/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2-Point Star 1"/>
          <p:cNvSpPr/>
          <p:nvPr/>
        </p:nvSpPr>
        <p:spPr>
          <a:xfrm>
            <a:off x="457200" y="457200"/>
            <a:ext cx="762000" cy="762000"/>
          </a:xfrm>
          <a:prstGeom prst="star12">
            <a:avLst>
              <a:gd name="adj" fmla="val 11126"/>
            </a:avLst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12-Point Star 2"/>
          <p:cNvSpPr/>
          <p:nvPr/>
        </p:nvSpPr>
        <p:spPr>
          <a:xfrm>
            <a:off x="7620000" y="6072554"/>
            <a:ext cx="762000" cy="762000"/>
          </a:xfrm>
          <a:prstGeom prst="star12">
            <a:avLst>
              <a:gd name="adj" fmla="val 11126"/>
            </a:avLst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 rot="945041">
            <a:off x="5316102" y="458580"/>
            <a:ext cx="350520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b="1" dirty="0" smtClean="0">
                <a:solidFill>
                  <a:srgbClr val="FF99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জোড়ায় কাজ </a:t>
            </a:r>
            <a:endParaRPr lang="en-US" sz="5400" b="1" dirty="0">
              <a:solidFill>
                <a:srgbClr val="FF99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81000" y="2438400"/>
            <a:ext cx="6477000" cy="3581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 ) পাকা ডালিমের ভেতর টা --- ---লাল ।</a:t>
            </a:r>
          </a:p>
          <a:p>
            <a:r>
              <a:rPr lang="bn-BD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bn-BD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খ ) আমাদের ফল গুলো দেখতে খুব --- -- । </a:t>
            </a:r>
          </a:p>
          <a:p>
            <a:endParaRPr lang="bn-BD" sz="36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BD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 ) জামরুলের রং --- -- । </a:t>
            </a:r>
            <a:endParaRPr lang="en-US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33400" y="1447800"/>
            <a:ext cx="784860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b="1" dirty="0" smtClean="0">
                <a:solidFill>
                  <a:srgbClr val="FF99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ডান দিক থেকে ঠিক শব্দটি বেছে নিয়ে খালি জায়গায় বসাও </a:t>
            </a:r>
            <a:endParaRPr lang="en-US" sz="3200" b="1" dirty="0">
              <a:solidFill>
                <a:srgbClr val="FF99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620000" y="3962400"/>
            <a:ext cx="1524000" cy="60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/ অসুন্দর </a:t>
            </a:r>
            <a:endParaRPr lang="en-US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696200" y="5029200"/>
            <a:ext cx="1143000" cy="60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/ হলুদ</a:t>
            </a:r>
            <a:r>
              <a:rPr lang="bn-BD" sz="1600" dirty="0" smtClean="0">
                <a:solidFill>
                  <a:srgbClr val="FFFF00"/>
                </a:solidFill>
              </a:rPr>
              <a:t> </a:t>
            </a:r>
            <a:r>
              <a:rPr lang="bn-BD" dirty="0" smtClean="0">
                <a:solidFill>
                  <a:srgbClr val="FFFF00"/>
                </a:solidFill>
              </a:rPr>
              <a:t> 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772400" y="2743200"/>
            <a:ext cx="1371600" cy="762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/ হালকা  </a:t>
            </a:r>
            <a:endParaRPr lang="en-US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553200" y="2895600"/>
            <a:ext cx="1447800" cy="533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টুকটুকে </a:t>
            </a:r>
            <a:endParaRPr lang="en-US" sz="2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477000" y="3962400"/>
            <a:ext cx="1447800" cy="685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সুন্দর </a:t>
            </a:r>
            <a:endParaRPr lang="en-US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705600" y="5029200"/>
            <a:ext cx="1143000" cy="60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সাদা </a:t>
            </a:r>
            <a:r>
              <a:rPr lang="bn-BD" sz="1600" dirty="0" smtClean="0">
                <a:solidFill>
                  <a:srgbClr val="FFFF00"/>
                </a:solidFill>
              </a:rPr>
              <a:t> </a:t>
            </a:r>
            <a:r>
              <a:rPr lang="bn-BD" dirty="0" smtClean="0">
                <a:solidFill>
                  <a:srgbClr val="FFFF00"/>
                </a:solidFill>
              </a:rPr>
              <a:t> </a:t>
            </a:r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9145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4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4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3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3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3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3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5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1.11111E-6 L -0.2375 -0.03889 " pathEditMode="relative" rAng="0" ptsTypes="AA">
                                      <p:cBhvr>
                                        <p:cTn id="6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875" y="-19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5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22222E-6 L -0.15417 -0.03889 " pathEditMode="relative" rAng="0" ptsTypes="AA">
                                      <p:cBhvr>
                                        <p:cTn id="6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708" y="-19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5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2.22222E-6 L -0.4125 -0.04445 " pathEditMode="relative" rAng="0" ptsTypes="AA">
                                      <p:cBhvr>
                                        <p:cTn id="7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625" y="-22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  <p:bldP spid="7" grpId="0"/>
      <p:bldP spid="9" grpId="0"/>
      <p:bldP spid="10" grpId="0"/>
      <p:bldP spid="12" grpId="0"/>
      <p:bldP spid="5" grpId="0"/>
      <p:bldP spid="5" grpId="1"/>
      <p:bldP spid="11" grpId="0"/>
      <p:bldP spid="11" grpId="1"/>
      <p:bldP spid="13" grpId="0"/>
      <p:bldP spid="13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2-Point Star 1"/>
          <p:cNvSpPr/>
          <p:nvPr/>
        </p:nvSpPr>
        <p:spPr>
          <a:xfrm>
            <a:off x="457200" y="457200"/>
            <a:ext cx="762000" cy="762000"/>
          </a:xfrm>
          <a:prstGeom prst="star12">
            <a:avLst>
              <a:gd name="adj" fmla="val 11126"/>
            </a:avLst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12-Point Star 2"/>
          <p:cNvSpPr/>
          <p:nvPr/>
        </p:nvSpPr>
        <p:spPr>
          <a:xfrm>
            <a:off x="7620000" y="6072554"/>
            <a:ext cx="762000" cy="762000"/>
          </a:xfrm>
          <a:prstGeom prst="star12">
            <a:avLst>
              <a:gd name="adj" fmla="val 11126"/>
            </a:avLst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1752600" y="609600"/>
            <a:ext cx="6172200" cy="15240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Wave2">
              <a:avLst/>
            </a:prstTxWarp>
          </a:bodyPr>
          <a:lstStyle/>
          <a:p>
            <a:pPr algn="ctr"/>
            <a:r>
              <a:rPr lang="bn-BD" sz="4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ভিডিওটি দেখো </a:t>
            </a:r>
            <a:endParaRPr lang="en-US" sz="4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7" name="Object 6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27292522"/>
              </p:ext>
            </p:extLst>
          </p:nvPr>
        </p:nvGraphicFramePr>
        <p:xfrm>
          <a:off x="3505200" y="3124200"/>
          <a:ext cx="863600" cy="687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Packager Shell Object" showAsIcon="1" r:id="rId4" imgW="862920" imgH="686880" progId="Package">
                  <p:embed/>
                </p:oleObj>
              </mc:Choice>
              <mc:Fallback>
                <p:oleObj name="Packager Shell Object" showAsIcon="1" r:id="rId4" imgW="862920" imgH="68688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505200" y="3124200"/>
                        <a:ext cx="863600" cy="6873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81932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4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4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2-Point Star 1"/>
          <p:cNvSpPr/>
          <p:nvPr/>
        </p:nvSpPr>
        <p:spPr>
          <a:xfrm>
            <a:off x="457200" y="457200"/>
            <a:ext cx="762000" cy="762000"/>
          </a:xfrm>
          <a:prstGeom prst="star12">
            <a:avLst>
              <a:gd name="adj" fmla="val 11126"/>
            </a:avLst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12-Point Star 2"/>
          <p:cNvSpPr/>
          <p:nvPr/>
        </p:nvSpPr>
        <p:spPr>
          <a:xfrm>
            <a:off x="7620000" y="6072554"/>
            <a:ext cx="762000" cy="762000"/>
          </a:xfrm>
          <a:prstGeom prst="star12">
            <a:avLst>
              <a:gd name="adj" fmla="val 11126"/>
            </a:avLst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Hexagon 8"/>
          <p:cNvSpPr/>
          <p:nvPr/>
        </p:nvSpPr>
        <p:spPr>
          <a:xfrm>
            <a:off x="2362200" y="1447800"/>
            <a:ext cx="4724400" cy="3733800"/>
          </a:xfrm>
          <a:prstGeom prst="hexagon">
            <a:avLst/>
          </a:prstGeom>
          <a:solidFill>
            <a:srgbClr val="FFCCCC"/>
          </a:solidFill>
          <a:ln w="38100">
            <a:solidFill>
              <a:srgbClr val="FFFF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000" b="1" dirty="0" smtClean="0">
                <a:solidFill>
                  <a:srgbClr val="99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শিক্ষার্থীর সরব পাঠ </a:t>
            </a:r>
            <a:endParaRPr lang="en-US" sz="8000" b="1" dirty="0">
              <a:solidFill>
                <a:srgbClr val="99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graphics-food-172466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4800601"/>
            <a:ext cx="1066800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561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4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4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2-Point Star 1"/>
          <p:cNvSpPr/>
          <p:nvPr/>
        </p:nvSpPr>
        <p:spPr>
          <a:xfrm>
            <a:off x="457200" y="457200"/>
            <a:ext cx="762000" cy="762000"/>
          </a:xfrm>
          <a:prstGeom prst="star12">
            <a:avLst>
              <a:gd name="adj" fmla="val 11126"/>
            </a:avLst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12-Point Star 2"/>
          <p:cNvSpPr/>
          <p:nvPr/>
        </p:nvSpPr>
        <p:spPr>
          <a:xfrm>
            <a:off x="7620000" y="6072554"/>
            <a:ext cx="762000" cy="762000"/>
          </a:xfrm>
          <a:prstGeom prst="star12">
            <a:avLst>
              <a:gd name="adj" fmla="val 11126"/>
            </a:avLst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Quad Arrow 4"/>
          <p:cNvSpPr/>
          <p:nvPr/>
        </p:nvSpPr>
        <p:spPr>
          <a:xfrm>
            <a:off x="2209800" y="914400"/>
            <a:ext cx="4876800" cy="4724400"/>
          </a:xfrm>
          <a:prstGeom prst="quadArrow">
            <a:avLst>
              <a:gd name="adj1" fmla="val 39670"/>
              <a:gd name="adj2" fmla="val 19835"/>
              <a:gd name="adj3" fmla="val 22500"/>
            </a:avLst>
          </a:prstGeom>
          <a:solidFill>
            <a:srgbClr val="4BC3C9"/>
          </a:solidFill>
          <a:ln w="57150">
            <a:solidFill>
              <a:srgbClr val="FF99CC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000" b="1" dirty="0" smtClean="0">
                <a:solidFill>
                  <a:srgbClr val="FF66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মূল্যায়ন</a:t>
            </a:r>
            <a:r>
              <a:rPr lang="bn-BD" dirty="0" smtClean="0">
                <a:solidFill>
                  <a:srgbClr val="FF66CC"/>
                </a:solidFill>
              </a:rPr>
              <a:t> </a:t>
            </a:r>
            <a:endParaRPr lang="en-US" dirty="0">
              <a:solidFill>
                <a:srgbClr val="FF66CC"/>
              </a:solidFill>
            </a:endParaRPr>
          </a:p>
        </p:txBody>
      </p:sp>
      <p:pic>
        <p:nvPicPr>
          <p:cNvPr id="6" name="Picture 5" descr="Cute-Animated-Gif-Green-Apple.gif"/>
          <p:cNvPicPr>
            <a:picLocks noChangeAspect="1"/>
          </p:cNvPicPr>
          <p:nvPr/>
        </p:nvPicPr>
        <p:blipFill>
          <a:blip r:embed="rId3">
            <a:lum contrast="40000"/>
          </a:blip>
          <a:stretch>
            <a:fillRect/>
          </a:stretch>
        </p:blipFill>
        <p:spPr>
          <a:xfrm>
            <a:off x="457200" y="4572000"/>
            <a:ext cx="1280160" cy="128016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216460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4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4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2-Point Star 1"/>
          <p:cNvSpPr/>
          <p:nvPr/>
        </p:nvSpPr>
        <p:spPr>
          <a:xfrm>
            <a:off x="457200" y="457200"/>
            <a:ext cx="762000" cy="762000"/>
          </a:xfrm>
          <a:prstGeom prst="star12">
            <a:avLst>
              <a:gd name="adj" fmla="val 11126"/>
            </a:avLst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12-Point Star 2"/>
          <p:cNvSpPr/>
          <p:nvPr/>
        </p:nvSpPr>
        <p:spPr>
          <a:xfrm>
            <a:off x="7620000" y="6072554"/>
            <a:ext cx="762000" cy="762000"/>
          </a:xfrm>
          <a:prstGeom prst="star12">
            <a:avLst>
              <a:gd name="adj" fmla="val 11126"/>
            </a:avLst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914400" y="1143000"/>
            <a:ext cx="8229600" cy="5105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১) পাঠ্যাংশটুকু শুদ্ধ উচ্চারণে পড় । </a:t>
            </a:r>
          </a:p>
          <a:p>
            <a:r>
              <a:rPr lang="bn-BD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২) কোন কোন ফলের ভেতরটা লাল ? </a:t>
            </a:r>
          </a:p>
          <a:p>
            <a:r>
              <a:rPr lang="bn-BD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৩)তুমি খেয়েছ এমন কয়েকটি ফলের নাম  লেখ।  </a:t>
            </a:r>
            <a:endParaRPr lang="en-US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ound Diagonal Corner Rectangle 4"/>
          <p:cNvSpPr/>
          <p:nvPr/>
        </p:nvSpPr>
        <p:spPr>
          <a:xfrm>
            <a:off x="5867400" y="457200"/>
            <a:ext cx="2438400" cy="838200"/>
          </a:xfrm>
          <a:prstGeom prst="round2Diag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একক কাজ 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4296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4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4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3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3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3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3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3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2-Point Star 1"/>
          <p:cNvSpPr/>
          <p:nvPr/>
        </p:nvSpPr>
        <p:spPr>
          <a:xfrm>
            <a:off x="457200" y="457200"/>
            <a:ext cx="762000" cy="762000"/>
          </a:xfrm>
          <a:prstGeom prst="star12">
            <a:avLst>
              <a:gd name="adj" fmla="val 11126"/>
            </a:avLst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12-Point Star 2"/>
          <p:cNvSpPr/>
          <p:nvPr/>
        </p:nvSpPr>
        <p:spPr>
          <a:xfrm>
            <a:off x="7620000" y="6072554"/>
            <a:ext cx="762000" cy="762000"/>
          </a:xfrm>
          <a:prstGeom prst="star12">
            <a:avLst>
              <a:gd name="adj" fmla="val 11126"/>
            </a:avLst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676400"/>
            <a:ext cx="7467600" cy="23622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Rounded Rectangle 4"/>
          <p:cNvSpPr/>
          <p:nvPr/>
        </p:nvSpPr>
        <p:spPr>
          <a:xfrm>
            <a:off x="2514600" y="2743200"/>
            <a:ext cx="990600" cy="533400"/>
          </a:xfrm>
          <a:prstGeom prst="roundRec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বেলি</a:t>
            </a:r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3124200" y="2133600"/>
            <a:ext cx="990600" cy="533400"/>
          </a:xfrm>
          <a:prstGeom prst="roundRec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আম</a:t>
            </a:r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4343400" y="2133600"/>
            <a:ext cx="990600" cy="533400"/>
          </a:xfrm>
          <a:prstGeom prst="roundRec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গাঁদা </a:t>
            </a:r>
            <a:endParaRPr lang="en-US" sz="44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5486400" y="2286000"/>
            <a:ext cx="990600" cy="533400"/>
          </a:xfrm>
          <a:prstGeom prst="roundRec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লিচু </a:t>
            </a:r>
            <a:endParaRPr lang="en-US" sz="4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3657600" y="2590800"/>
            <a:ext cx="990600" cy="533400"/>
          </a:xfrm>
          <a:prstGeom prst="roundRec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কলা </a:t>
            </a:r>
            <a:endParaRPr lang="en-US" sz="4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5181600" y="2895600"/>
            <a:ext cx="990600" cy="533400"/>
          </a:xfrm>
          <a:prstGeom prst="roundRec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টগর </a:t>
            </a:r>
            <a:endParaRPr lang="en-US" sz="4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733800" y="3124200"/>
            <a:ext cx="1066800" cy="45720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পেঁপে</a:t>
            </a:r>
            <a:r>
              <a:rPr lang="bn-BD" sz="2000" dirty="0" smtClean="0"/>
              <a:t> </a:t>
            </a:r>
            <a:endParaRPr lang="en-US" sz="2000" dirty="0"/>
          </a:p>
        </p:txBody>
      </p:sp>
      <p:sp>
        <p:nvSpPr>
          <p:cNvPr id="12" name="Rectangle 11"/>
          <p:cNvSpPr/>
          <p:nvPr/>
        </p:nvSpPr>
        <p:spPr>
          <a:xfrm>
            <a:off x="990600" y="533400"/>
            <a:ext cx="7772400" cy="1143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4000" b="1" dirty="0" smtClean="0">
                <a:solidFill>
                  <a:srgbClr val="FF66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ডালায়  দেওয়া ফুল ও ফলের নাম থেকে ফলের নাম গুলো আলাদা করে লেখ ।  </a:t>
            </a:r>
            <a:endParaRPr lang="en-US" sz="4000" b="1" dirty="0">
              <a:solidFill>
                <a:srgbClr val="FF66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4695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4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4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3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0 L 0.0125 0.30556 " pathEditMode="relative" rAng="0" ptsTypes="AA">
                                      <p:cBhvr>
                                        <p:cTn id="5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25" y="15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3.33333E-6 L 0.02083 0.30555 " pathEditMode="relative" rAng="0" ptsTypes="AA">
                                      <p:cBhvr>
                                        <p:cTn id="6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42" y="15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1.11111E-6 L 0.06666 0.3 " pathEditMode="relative" rAng="0" ptsTypes="AA">
                                      <p:cBhvr>
                                        <p:cTn id="6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33" y="15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2.22222E-6 L -0.05417 0.47222 " pathEditMode="relative" rAng="0" ptsTypes="AA">
                                      <p:cBhvr>
                                        <p:cTn id="7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08" y="236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  <p:bldP spid="6" grpId="0" animBg="1"/>
      <p:bldP spid="6" grpId="1" animBg="1"/>
      <p:bldP spid="7" grpId="0" animBg="1"/>
      <p:bldP spid="8" grpId="0" animBg="1"/>
      <p:bldP spid="8" grpId="1" animBg="1"/>
      <p:bldP spid="9" grpId="0" animBg="1"/>
      <p:bldP spid="9" grpId="1" animBg="1"/>
      <p:bldP spid="10" grpId="0" animBg="1"/>
      <p:bldP spid="11" grpId="0" animBg="1"/>
      <p:bldP spid="11" grpId="1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2-Point Star 1"/>
          <p:cNvSpPr/>
          <p:nvPr/>
        </p:nvSpPr>
        <p:spPr>
          <a:xfrm>
            <a:off x="457200" y="457200"/>
            <a:ext cx="762000" cy="762000"/>
          </a:xfrm>
          <a:prstGeom prst="star12">
            <a:avLst>
              <a:gd name="adj" fmla="val 11126"/>
            </a:avLst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12-Point Star 2"/>
          <p:cNvSpPr/>
          <p:nvPr/>
        </p:nvSpPr>
        <p:spPr>
          <a:xfrm>
            <a:off x="7620000" y="6072554"/>
            <a:ext cx="762000" cy="762000"/>
          </a:xfrm>
          <a:prstGeom prst="star12">
            <a:avLst>
              <a:gd name="adj" fmla="val 11126"/>
            </a:avLst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lowchart: Preparation 3"/>
          <p:cNvSpPr/>
          <p:nvPr/>
        </p:nvSpPr>
        <p:spPr>
          <a:xfrm>
            <a:off x="1905000" y="762000"/>
            <a:ext cx="5257800" cy="1371600"/>
          </a:xfrm>
          <a:prstGeom prst="flowChartPreparation">
            <a:avLst/>
          </a:prstGeom>
          <a:solidFill>
            <a:srgbClr val="6ECF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b="1" dirty="0" smtClean="0">
                <a:solidFill>
                  <a:srgbClr val="FF66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বাড়ির কাজ </a:t>
            </a:r>
            <a:endParaRPr lang="en-US" sz="6600" b="1" dirty="0">
              <a:solidFill>
                <a:srgbClr val="FF66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Horizontal Scroll 4"/>
          <p:cNvSpPr/>
          <p:nvPr/>
        </p:nvSpPr>
        <p:spPr>
          <a:xfrm>
            <a:off x="1752600" y="2514600"/>
            <a:ext cx="6324600" cy="3124200"/>
          </a:xfrm>
          <a:prstGeom prst="horizontalScroll">
            <a:avLst/>
          </a:prstGeom>
          <a:solidFill>
            <a:srgbClr val="319CA1"/>
          </a:solidFill>
          <a:ln>
            <a:solidFill>
              <a:srgbClr val="FF99CC"/>
            </a:solidFill>
          </a:ln>
          <a:scene3d>
            <a:camera prst="perspectiveFron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Wave1">
              <a:avLst/>
            </a:prstTxWarp>
          </a:bodyPr>
          <a:lstStyle/>
          <a:p>
            <a:r>
              <a:rPr lang="bn-BD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তোমার প্রিয় ফলের নাম কী ?</a:t>
            </a:r>
            <a:endParaRPr lang="en-US" sz="48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BD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ফলটি কেন তোমার প্রিয় ? </a:t>
            </a:r>
            <a:endParaRPr lang="en-US" sz="4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 descr="graphics-fruit-114729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5257800"/>
            <a:ext cx="685800" cy="7810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59115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4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4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2-Point Star 1"/>
          <p:cNvSpPr/>
          <p:nvPr/>
        </p:nvSpPr>
        <p:spPr>
          <a:xfrm>
            <a:off x="457200" y="457200"/>
            <a:ext cx="762000" cy="762000"/>
          </a:xfrm>
          <a:prstGeom prst="star12">
            <a:avLst>
              <a:gd name="adj" fmla="val 11126"/>
            </a:avLst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3999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-4876800" y="4800600"/>
            <a:ext cx="2438400" cy="1143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Plain">
              <a:avLst/>
            </a:prstTxWarp>
          </a:bodyPr>
          <a:lstStyle/>
          <a:p>
            <a:pPr algn="ctr"/>
            <a:r>
              <a:rPr lang="bn-BD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অনেক   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811000" y="5181600"/>
            <a:ext cx="2743200" cy="1295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Plain">
              <a:avLst/>
            </a:prstTxWarp>
          </a:bodyPr>
          <a:lstStyle/>
          <a:p>
            <a:pPr algn="ctr"/>
            <a:r>
              <a:rPr lang="bn-BD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r>
              <a:rPr lang="bn-BD" sz="66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9665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3.9034E-6 L 0.65 -0.0721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500" y="-3605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4.91333E-6 L -0.9 0.01664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000" y="8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4" grpId="0"/>
    </p:bldLst>
  </p:timing>
</p:sld>
</file>

<file path=ppt/theme/theme1.xml><?xml version="1.0" encoding="utf-8"?>
<a:theme xmlns:a="http://schemas.openxmlformats.org/drawingml/2006/main" name="Presentation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Presentation1</Template>
  <TotalTime>3142</TotalTime>
  <Words>465</Words>
  <Application>Microsoft Office PowerPoint</Application>
  <PresentationFormat>On-screen Show (4:3)</PresentationFormat>
  <Paragraphs>106</Paragraphs>
  <Slides>27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9" baseType="lpstr">
      <vt:lpstr>Presentation1</vt:lpstr>
      <vt:lpstr>Packager Shell Object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PTI</dc:creator>
  <cp:lastModifiedBy>ARNAB</cp:lastModifiedBy>
  <cp:revision>449</cp:revision>
  <dcterms:created xsi:type="dcterms:W3CDTF">2013-01-04T07:20:40Z</dcterms:created>
  <dcterms:modified xsi:type="dcterms:W3CDTF">2013-08-26T15:33:47Z</dcterms:modified>
</cp:coreProperties>
</file>